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4.png" ContentType="image/png"/>
  <Override PartName="/ppt/media/image6.png" ContentType="image/png"/>
  <Override PartName="/ppt/media/image7.jpeg" ContentType="image/jpeg"/>
  <Override PartName="/ppt/media/image11.png" ContentType="image/png"/>
  <Override PartName="/ppt/media/image8.png" ContentType="image/png"/>
  <Override PartName="/ppt/media/image1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51B4002-424D-4A8C-8AEF-F8800FD75781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58F06D1-196C-4517-9E6A-824D50CDA5AE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1C38E0B-79E3-42E2-A261-F53A63606BA5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11783880" y="5380560"/>
            <a:ext cx="406800" cy="81792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Line 2"/>
          <p:cNvSpPr/>
          <p:nvPr/>
        </p:nvSpPr>
        <p:spPr>
          <a:xfrm>
            <a:off x="0" y="6199560"/>
            <a:ext cx="4495680" cy="0"/>
          </a:xfrm>
          <a:prstGeom prst="line">
            <a:avLst/>
          </a:prstGeom>
          <a:ln w="2556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11783880" y="1189080"/>
            <a:ext cx="406800" cy="81792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Line 4"/>
          <p:cNvSpPr/>
          <p:nvPr/>
        </p:nvSpPr>
        <p:spPr>
          <a:xfrm>
            <a:off x="773640" y="1257120"/>
            <a:ext cx="0" cy="5600880"/>
          </a:xfrm>
          <a:prstGeom prst="line">
            <a:avLst/>
          </a:prstGeom>
          <a:ln w="255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1783880" y="5380560"/>
            <a:ext cx="406800" cy="81792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Line 2"/>
          <p:cNvSpPr/>
          <p:nvPr/>
        </p:nvSpPr>
        <p:spPr>
          <a:xfrm>
            <a:off x="0" y="6199560"/>
            <a:ext cx="4495680" cy="0"/>
          </a:xfrm>
          <a:prstGeom prst="line">
            <a:avLst/>
          </a:prstGeom>
          <a:ln w="2556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591520" y="1143360"/>
            <a:ext cx="5656320" cy="42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85000"/>
              </a:lnSpc>
            </a:pPr>
            <a:r>
              <a:rPr b="0" i="1" lang="ru-RU" sz="4800" spc="-1" strike="noStrike" cap="all">
                <a:solidFill>
                  <a:srgbClr val="f5f5f5"/>
                </a:solidFill>
                <a:latin typeface="Century Schoolbook"/>
                <a:ea typeface="DejaVu Sans"/>
              </a:rPr>
              <a:t>Оценка качества медицинских услуг</a:t>
            </a:r>
            <a:endParaRPr b="0" lang="ru-RU" sz="48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591520" y="5537880"/>
            <a:ext cx="594576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14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i="1" lang="ru-RU" sz="2000" spc="-1" strike="noStrike">
                <a:solidFill>
                  <a:srgbClr val="f5f5f5"/>
                </a:solidFill>
                <a:latin typeface="Century Schoolbook (Заголовки)"/>
                <a:ea typeface="DejaVu Sans"/>
              </a:rPr>
              <a:t>Проект создан командой 1</a:t>
            </a:r>
            <a:r>
              <a:rPr b="0" i="1" lang="en-US" sz="2000" spc="-1" strike="noStrike">
                <a:solidFill>
                  <a:srgbClr val="f5f5f5"/>
                </a:solidFill>
                <a:latin typeface="Century Schoolbook (Заголовки)"/>
                <a:ea typeface="DejaVu Sans"/>
              </a:rPr>
              <a:t>Xbet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90" name="Рисунок 5" descr=""/>
          <p:cNvPicPr/>
          <p:nvPr/>
        </p:nvPicPr>
        <p:blipFill>
          <a:blip r:embed="rId1"/>
          <a:srcRect l="47298" t="0" r="7578" b="-1"/>
          <a:stretch/>
        </p:blipFill>
        <p:spPr>
          <a:xfrm>
            <a:off x="0" y="0"/>
            <a:ext cx="4634280" cy="6856920"/>
          </a:xfrm>
          <a:prstGeom prst="rect">
            <a:avLst/>
          </a:prstGeom>
          <a:ln>
            <a:noFill/>
          </a:ln>
        </p:spPr>
      </p:pic>
      <p:sp>
        <p:nvSpPr>
          <p:cNvPr id="91" name="Line 3"/>
          <p:cNvSpPr/>
          <p:nvPr/>
        </p:nvSpPr>
        <p:spPr>
          <a:xfrm>
            <a:off x="5269320" y="1257120"/>
            <a:ext cx="0" cy="5600880"/>
          </a:xfrm>
          <a:prstGeom prst="line">
            <a:avLst/>
          </a:prstGeom>
          <a:ln w="25560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4"/>
          <p:cNvSpPr/>
          <p:nvPr/>
        </p:nvSpPr>
        <p:spPr>
          <a:xfrm>
            <a:off x="11783880" y="1189080"/>
            <a:ext cx="406800" cy="81792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Объект 4" descr=""/>
          <p:cNvPicPr/>
          <p:nvPr/>
        </p:nvPicPr>
        <p:blipFill>
          <a:blip r:embed="rId1"/>
          <a:stretch/>
        </p:blipFill>
        <p:spPr>
          <a:xfrm>
            <a:off x="1349640" y="216000"/>
            <a:ext cx="10628280" cy="431964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1440000" y="5544000"/>
            <a:ext cx="3023640" cy="11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0" i="1" lang="ru-RU" sz="4000" spc="-1" strike="noStrike">
                <a:solidFill>
                  <a:srgbClr val="262626"/>
                </a:solidFill>
                <a:latin typeface="Century Schoolbook"/>
                <a:ea typeface="DejaVu Sans"/>
              </a:rPr>
              <a:t>Данные</a:t>
            </a:r>
            <a:endParaRPr b="0" lang="ru-RU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95840" y="168480"/>
            <a:ext cx="478908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0" i="1" lang="ru-RU" sz="2800" spc="-1" strike="noStrike" u="sng">
                <a:solidFill>
                  <a:srgbClr val="439eb7"/>
                </a:solidFill>
                <a:uFillTx/>
                <a:latin typeface="Century Schoolbook"/>
                <a:ea typeface="DejaVu Sans"/>
              </a:rPr>
              <a:t>Реализация интерфейса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18" name="Рисунок 4" descr=""/>
          <p:cNvPicPr/>
          <p:nvPr/>
        </p:nvPicPr>
        <p:blipFill>
          <a:blip r:embed="rId1"/>
          <a:stretch/>
        </p:blipFill>
        <p:spPr>
          <a:xfrm>
            <a:off x="0" y="779400"/>
            <a:ext cx="12191040" cy="5985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72000" y="5544000"/>
            <a:ext cx="7776000" cy="6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0" i="1" lang="ru-RU" sz="4000" spc="-1" strike="noStrike">
                <a:solidFill>
                  <a:srgbClr val="262626"/>
                </a:solidFill>
                <a:latin typeface="Century Schoolbook"/>
                <a:ea typeface="DejaVu Sans"/>
              </a:rPr>
              <a:t>Анализ тональности текста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660480" y="65160"/>
            <a:ext cx="8428320" cy="533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2"/>
          <p:cNvSpPr/>
          <p:nvPr/>
        </p:nvSpPr>
        <p:spPr>
          <a:xfrm>
            <a:off x="0" y="0"/>
            <a:ext cx="12191040" cy="228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960120" y="434160"/>
            <a:ext cx="7168680" cy="12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</a:pPr>
            <a:r>
              <a:rPr b="0" i="1" lang="ru-RU" sz="5000" spc="-1" strike="noStrike">
                <a:solidFill>
                  <a:srgbClr val="ffffff"/>
                </a:solidFill>
                <a:latin typeface="Century Schoolbook"/>
                <a:ea typeface="DejaVu Sans"/>
              </a:rPr>
              <a:t>Роли (6 человек)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96" name="Line 4"/>
          <p:cNvSpPr/>
          <p:nvPr/>
        </p:nvSpPr>
        <p:spPr>
          <a:xfrm>
            <a:off x="0" y="1676520"/>
            <a:ext cx="8129520" cy="5760"/>
          </a:xfrm>
          <a:prstGeom prst="line">
            <a:avLst/>
          </a:prstGeom>
          <a:ln w="255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5"/>
          <p:cNvSpPr/>
          <p:nvPr/>
        </p:nvSpPr>
        <p:spPr>
          <a:xfrm>
            <a:off x="620640" y="2353680"/>
            <a:ext cx="7508160" cy="28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3320" indent="-282240">
              <a:lnSpc>
                <a:spcPct val="112000"/>
              </a:lnSpc>
              <a:spcBef>
                <a:spcPts val="9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000000"/>
                </a:solidFill>
                <a:latin typeface="Century Schoolbook (Заголовки)"/>
                <a:ea typeface="DejaVu Sans"/>
              </a:rPr>
              <a:t>Артем Корнилов — программист</a:t>
            </a:r>
            <a:endParaRPr b="0" lang="ru-RU" sz="2000" spc="-1" strike="noStrike">
              <a:latin typeface="Arial"/>
            </a:endParaRPr>
          </a:p>
          <a:p>
            <a:pPr marL="283320" indent="-282240">
              <a:lnSpc>
                <a:spcPct val="112000"/>
              </a:lnSpc>
              <a:spcBef>
                <a:spcPts val="9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000000"/>
                </a:solidFill>
                <a:latin typeface="Century Schoolbook (Заголовки)"/>
                <a:ea typeface="DejaVu Sans"/>
              </a:rPr>
              <a:t>Алена Комарова — программист</a:t>
            </a:r>
            <a:endParaRPr b="0" lang="ru-RU" sz="2000" spc="-1" strike="noStrike">
              <a:latin typeface="Arial"/>
            </a:endParaRPr>
          </a:p>
          <a:p>
            <a:pPr marL="283320" indent="-282240">
              <a:lnSpc>
                <a:spcPct val="112000"/>
              </a:lnSpc>
              <a:spcBef>
                <a:spcPts val="9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000000"/>
                </a:solidFill>
                <a:latin typeface="Century Schoolbook (Заголовки)"/>
                <a:ea typeface="DejaVu Sans"/>
              </a:rPr>
              <a:t>Марина Морозова — дизайнер</a:t>
            </a:r>
            <a:endParaRPr b="0" lang="ru-RU" sz="2000" spc="-1" strike="noStrike">
              <a:latin typeface="Arial"/>
            </a:endParaRPr>
          </a:p>
          <a:p>
            <a:pPr marL="283320" indent="-282240">
              <a:lnSpc>
                <a:spcPct val="112000"/>
              </a:lnSpc>
              <a:spcBef>
                <a:spcPts val="9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000000"/>
                </a:solidFill>
                <a:latin typeface="Century Schoolbook (Заголовки)"/>
                <a:ea typeface="DejaVu Sans"/>
              </a:rPr>
              <a:t>Надежда Олейник — дизайнер</a:t>
            </a:r>
            <a:endParaRPr b="0" lang="ru-RU" sz="2000" spc="-1" strike="noStrike">
              <a:latin typeface="Arial"/>
            </a:endParaRPr>
          </a:p>
          <a:p>
            <a:pPr marL="283320" indent="-282240">
              <a:lnSpc>
                <a:spcPct val="112000"/>
              </a:lnSpc>
              <a:spcBef>
                <a:spcPts val="9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000000"/>
                </a:solidFill>
                <a:latin typeface="Century Schoolbook (Заголовки)"/>
                <a:ea typeface="DejaVu Sans"/>
              </a:rPr>
              <a:t>Анастасия Судоплатова — менеджер</a:t>
            </a:r>
            <a:endParaRPr b="0" lang="ru-RU" sz="2000" spc="-1" strike="noStrike">
              <a:latin typeface="Arial"/>
            </a:endParaRPr>
          </a:p>
          <a:p>
            <a:pPr marL="283320" indent="-282240">
              <a:lnSpc>
                <a:spcPct val="112000"/>
              </a:lnSpc>
              <a:spcBef>
                <a:spcPts val="9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000000"/>
                </a:solidFill>
                <a:latin typeface="Century Schoolbook (Заголовки)"/>
                <a:ea typeface="DejaVu Sans"/>
              </a:rPr>
              <a:t>Ксения Ширинова — презентор 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12000"/>
              </a:lnSpc>
              <a:spcBef>
                <a:spcPts val="901"/>
              </a:spcBef>
            </a:pP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3880" y="5432040"/>
            <a:ext cx="545184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0" i="1" lang="en-US" sz="5000" spc="-1" strike="noStrike">
                <a:solidFill>
                  <a:srgbClr val="262626"/>
                </a:solidFill>
                <a:latin typeface="Century Schoolbook"/>
                <a:ea typeface="DejaVu Sans"/>
              </a:rPr>
              <a:t>Git</a:t>
            </a:r>
            <a:r>
              <a:rPr b="0" i="1" lang="ru-RU" sz="5000" spc="-1" strike="noStrike">
                <a:solidFill>
                  <a:srgbClr val="262626"/>
                </a:solidFill>
                <a:latin typeface="Century Schoolbook"/>
                <a:ea typeface="DejaVu Sans"/>
              </a:rPr>
              <a:t>-репозиторий</a:t>
            </a:r>
            <a:endParaRPr b="0" lang="ru-RU" sz="50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118520" y="216000"/>
            <a:ext cx="10931400" cy="46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181480" y="569160"/>
            <a:ext cx="6247440" cy="565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Объект 5" descr=""/>
          <p:cNvPicPr/>
          <p:nvPr/>
        </p:nvPicPr>
        <p:blipFill>
          <a:blip r:embed="rId1"/>
          <a:stretch/>
        </p:blipFill>
        <p:spPr>
          <a:xfrm>
            <a:off x="2358360" y="267120"/>
            <a:ext cx="9832680" cy="632232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-109440" y="5424840"/>
            <a:ext cx="2440080" cy="79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0" i="1" lang="en-US" sz="5000" spc="-1" strike="noStrike">
                <a:solidFill>
                  <a:srgbClr val="262626"/>
                </a:solidFill>
                <a:latin typeface="Century Schoolbook"/>
                <a:ea typeface="DejaVu Sans"/>
              </a:rPr>
              <a:t>XMind</a:t>
            </a:r>
            <a:endParaRPr b="0" lang="ru-RU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5039280"/>
            <a:ext cx="4671720" cy="11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0" i="1" lang="ru-RU" sz="4000" spc="-1" strike="noStrike">
                <a:solidFill>
                  <a:srgbClr val="262626"/>
                </a:solidFill>
                <a:latin typeface="Century Schoolbook"/>
                <a:ea typeface="DejaVu Sans"/>
              </a:rPr>
              <a:t>Технологический стек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104" name="Рисунок 12" descr=""/>
          <p:cNvPicPr/>
          <p:nvPr/>
        </p:nvPicPr>
        <p:blipFill>
          <a:blip r:embed="rId1"/>
          <a:stretch/>
        </p:blipFill>
        <p:spPr>
          <a:xfrm>
            <a:off x="6434280" y="132120"/>
            <a:ext cx="4100760" cy="659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84480" y="5442120"/>
            <a:ext cx="3832920" cy="8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0" i="1" lang="ru-RU" sz="5000" spc="-1" strike="noStrike">
                <a:solidFill>
                  <a:srgbClr val="262626"/>
                </a:solidFill>
                <a:latin typeface="Century Schoolbook"/>
                <a:ea typeface="DejaVu Sans"/>
              </a:rPr>
              <a:t>Интерфейс</a:t>
            </a:r>
            <a:endParaRPr b="0" lang="ru-RU" sz="5000" spc="-1" strike="noStrike">
              <a:latin typeface="Arial"/>
            </a:endParaRPr>
          </a:p>
        </p:txBody>
      </p:sp>
      <p:pic>
        <p:nvPicPr>
          <p:cNvPr id="106" name="Рисунок 3" descr=""/>
          <p:cNvPicPr/>
          <p:nvPr/>
        </p:nvPicPr>
        <p:blipFill>
          <a:blip r:embed="rId1"/>
          <a:stretch/>
        </p:blipFill>
        <p:spPr>
          <a:xfrm>
            <a:off x="5754960" y="104400"/>
            <a:ext cx="6296040" cy="6647760"/>
          </a:xfrm>
          <a:prstGeom prst="rect">
            <a:avLst/>
          </a:prstGeom>
          <a:ln>
            <a:noFill/>
          </a:ln>
        </p:spPr>
      </p:pic>
      <p:pic>
        <p:nvPicPr>
          <p:cNvPr id="107" name="Рисунок 4" descr=""/>
          <p:cNvPicPr/>
          <p:nvPr/>
        </p:nvPicPr>
        <p:blipFill>
          <a:blip r:embed="rId2"/>
          <a:stretch/>
        </p:blipFill>
        <p:spPr>
          <a:xfrm>
            <a:off x="249120" y="180000"/>
            <a:ext cx="5332320" cy="379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3320" y="4824000"/>
            <a:ext cx="4666320" cy="14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90000"/>
              </a:lnSpc>
            </a:pPr>
            <a:r>
              <a:rPr b="0" i="1" lang="ru-RU" sz="5000" spc="-1" strike="noStrike">
                <a:solidFill>
                  <a:srgbClr val="262626"/>
                </a:solidFill>
                <a:latin typeface="Century Schoolbook"/>
                <a:ea typeface="DejaVu Sans"/>
              </a:rPr>
              <a:t>Архитектура проекта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5181480" y="569160"/>
            <a:ext cx="6247440" cy="565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Picture 2" descr=""/>
          <p:cNvPicPr/>
          <p:nvPr/>
        </p:nvPicPr>
        <p:blipFill>
          <a:blip r:embed="rId1"/>
          <a:stretch/>
        </p:blipFill>
        <p:spPr>
          <a:xfrm>
            <a:off x="4630680" y="90360"/>
            <a:ext cx="7478640" cy="669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Объект 8_0" descr=""/>
          <p:cNvPicPr/>
          <p:nvPr/>
        </p:nvPicPr>
        <p:blipFill>
          <a:blip r:embed="rId1"/>
          <a:stretch/>
        </p:blipFill>
        <p:spPr>
          <a:xfrm>
            <a:off x="3322800" y="434520"/>
            <a:ext cx="7935840" cy="374112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144000" y="5536800"/>
            <a:ext cx="4607640" cy="11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0" i="1" lang="ru-RU" sz="4000" spc="-1" strike="noStrike">
                <a:solidFill>
                  <a:srgbClr val="262626"/>
                </a:solidFill>
                <a:latin typeface="Century Schoolbook"/>
                <a:ea typeface="DejaVu Sans"/>
              </a:rPr>
              <a:t>Описание БД</a:t>
            </a:r>
            <a:endParaRPr b="0" lang="ru-RU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36320" y="169560"/>
            <a:ext cx="24807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90000"/>
              </a:lnSpc>
            </a:pPr>
            <a:r>
              <a:rPr b="0" i="1" lang="ru-RU" sz="2800" spc="-1" strike="noStrike">
                <a:solidFill>
                  <a:srgbClr val="262626"/>
                </a:solidFill>
                <a:latin typeface="Century Schoolbook"/>
                <a:ea typeface="DejaVu Sans"/>
              </a:rPr>
              <a:t>База данных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114" name="Picture 2" descr=""/>
          <p:cNvPicPr/>
          <p:nvPr/>
        </p:nvPicPr>
        <p:blipFill>
          <a:blip r:embed="rId1"/>
          <a:stretch/>
        </p:blipFill>
        <p:spPr>
          <a:xfrm>
            <a:off x="0" y="841320"/>
            <a:ext cx="12191040" cy="601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F677CF-1C0A-4204-9388-FE47755154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37D0EA-FE7E-4E9C-9357-7A88A33B4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CBBD45-8B40-43D7-9EDE-9F29D8BA801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Заголовки</Template>
  <TotalTime>40</TotalTime>
  <Application>LibreOffice/6.4.7.2$Linux_X86_64 LibreOffice_project/40$Build-2</Application>
  <Words>52</Words>
  <Paragraphs>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2021-04-03T15:19:47Z</dcterms:created>
  <dc:creator>Ксения Ширинова</dc:creator>
  <dc:description/>
  <dc:language>ru-RU</dc:language>
  <cp:lastModifiedBy/>
  <dcterms:modified xsi:type="dcterms:W3CDTF">2021-04-24T13:51:12Z</dcterms:modified>
  <cp:revision>6</cp:revision>
  <dc:subject/>
  <dc:title>Оценка качества медицинских услуг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Широкоэкранный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